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Black"/>
      <p:bold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C23266-35B5-4D64-AE23-1232881F4825}">
  <a:tblStyle styleId="{9BC23266-35B5-4D64-AE23-1232881F48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omputer_file" TargetMode="External"/><Relationship Id="rId3" Type="http://schemas.openxmlformats.org/officeDocument/2006/relationships/hyperlink" Target="https://en.wikipedia.org/wiki/Metadata" TargetMode="External"/><Relationship Id="rId4" Type="http://schemas.openxmlformats.org/officeDocument/2006/relationships/hyperlink" Target="https://en.wikipedia.org/wiki/BitTorrent_tracker" TargetMode="External"/><Relationship Id="rId5" Type="http://schemas.openxmlformats.org/officeDocument/2006/relationships/hyperlink" Target="https://en.wikipedia.org/wiki/Table_of_content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e1e4c7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e1e4c7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 (My Fedora)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e1e4c7b0_1_2546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1e1e4c7b0_1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Behavior for Normal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  <p:sp>
        <p:nvSpPr>
          <p:cNvPr id="187" name="Google Shape;187;gf1e1e4c7b0_1_25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1e1e4c7b0_1_2532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1e1e4c7b0_1_2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Behavior for Normal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</a:t>
            </a:r>
            <a:endParaRPr/>
          </a:p>
        </p:txBody>
      </p:sp>
      <p:sp>
        <p:nvSpPr>
          <p:cNvPr id="203" name="Google Shape;203;gf1e1e4c7b0_1_25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1e1e4c7b0_1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1e1e4c7b0_1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1e1e4c7b0_1_111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1e1e4c7b0_1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f1e1e4c7b0_1_1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e1e4c7b0_1_1119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1e1e4c7b0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Torrent a download file to a download location.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computer file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that contains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metadata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about files and folders to be distributed, and usually also a list of the network locations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trackers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which are computers that help participants in the system find each other and form efficient distribution groups called </a:t>
            </a:r>
            <a:r>
              <a:rPr i="1" lang="en" sz="1050">
                <a:solidFill>
                  <a:srgbClr val="202122"/>
                </a:solidFill>
                <a:highlight>
                  <a:srgbClr val="FFFFFF"/>
                </a:highlight>
              </a:rPr>
              <a:t>swarms.</a:t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A torrent file acts like a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 of contents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(index) that allows computers to find information through the use of a Bittorrent client</a:t>
            </a:r>
            <a:endParaRPr i="1"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43" name="Google Shape;243;gf1e1e4c7b0_1_1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6e1d81e18_8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6e1d81e1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 paranoid that big brother is watching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Setting up cloud environments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Availability and Stability of the environment includes cyber security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Watchful of creating more secure environment at work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Security should be forefront not the after thought in development and build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Right balance between cost and security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Be aware of the vulnerabilities if operating systems are not up to date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Collaborate more with security team in different areas (We understand their language now)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eg: Improve splunk messages for faster processing</a:t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65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6227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065"/>
              <a:buFont typeface="Roboto"/>
              <a:buChar char="●"/>
            </a:pPr>
            <a:r>
              <a:rPr lang="en" sz="1065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Improve personal and home security</a:t>
            </a:r>
            <a:endParaRPr/>
          </a:p>
        </p:txBody>
      </p:sp>
      <p:sp>
        <p:nvSpPr>
          <p:cNvPr id="256" name="Google Shape;256;gf6e1d81e18_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1e1e4c7b0_1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1e1e4c7b0_1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1e1e4c7b0_1_102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1e1e4c7b0_1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1e1e4c7b0_1_10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1e1e4c7b0_1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1e1e4c7b0_1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1e1e4c7b0_1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1e1e4c7b0_1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1e1e4c7b0_1_2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f1e1e4c7b0_1_2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1e1e4c7b0_1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1e1e4c7b0_1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e1e4c7b0_1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1e1e4c7b0_1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Chris/Felix -&gt; Subnets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1e1e4c7b0_1_107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1e1e4c7b0_1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Wordpress traffic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78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 Excessive HTTP errors (400 error), HTTP request size (packet)</a:t>
            </a:r>
            <a:endParaRPr sz="14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gf1e1e4c7b0_1_10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1e1e4c7b0_1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1e1e4c7b0_1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3" name="Google Shape;63;p1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8" name="Google Shape;68;p1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9" name="Google Shape;69;p1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>
            <a:lvl1pPr lvl="0" rtl="0">
              <a:buNone/>
              <a:defRPr sz="1400">
                <a:solidFill>
                  <a:srgbClr val="FFFFFF"/>
                </a:solidFill>
              </a:defRPr>
            </a:lvl1pPr>
            <a:lvl2pPr lvl="1" rtl="0">
              <a:buNone/>
              <a:defRPr sz="1400">
                <a:solidFill>
                  <a:srgbClr val="FFFFFF"/>
                </a:solidFill>
              </a:defRPr>
            </a:lvl2pPr>
            <a:lvl3pPr lvl="2" rtl="0">
              <a:buNone/>
              <a:defRPr sz="1400">
                <a:solidFill>
                  <a:srgbClr val="FFFFFF"/>
                </a:solidFill>
              </a:defRPr>
            </a:lvl3pPr>
            <a:lvl4pPr lvl="3" rtl="0">
              <a:buNone/>
              <a:defRPr sz="1400">
                <a:solidFill>
                  <a:srgbClr val="FFFFFF"/>
                </a:solidFill>
              </a:defRPr>
            </a:lvl4pPr>
            <a:lvl5pPr lvl="4" rtl="0">
              <a:buNone/>
              <a:defRPr sz="1400">
                <a:solidFill>
                  <a:srgbClr val="FFFFFF"/>
                </a:solidFill>
              </a:defRPr>
            </a:lvl5pPr>
            <a:lvl6pPr lvl="5" rtl="0">
              <a:buNone/>
              <a:defRPr sz="1400">
                <a:solidFill>
                  <a:srgbClr val="FFFFFF"/>
                </a:solidFill>
              </a:defRPr>
            </a:lvl6pPr>
            <a:lvl7pPr lvl="6" rtl="0">
              <a:buNone/>
              <a:defRPr sz="1400">
                <a:solidFill>
                  <a:srgbClr val="FFFFFF"/>
                </a:solidFill>
              </a:defRPr>
            </a:lvl7pPr>
            <a:lvl8pPr lvl="7" rtl="0">
              <a:buNone/>
              <a:defRPr sz="1400">
                <a:solidFill>
                  <a:srgbClr val="FFFFFF"/>
                </a:solidFill>
              </a:defRPr>
            </a:lvl8pPr>
            <a:lvl9pPr lvl="8" rtl="0">
              <a:buNone/>
              <a:defRPr sz="14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93" name="Google Shape;93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Forensic Analysis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3100">
                <a:latin typeface="Roboto"/>
                <a:ea typeface="Roboto"/>
                <a:cs typeface="Roboto"/>
                <a:sym typeface="Roboto"/>
              </a:rPr>
              <a:t>The Art of </a:t>
            </a:r>
            <a:r>
              <a:rPr i="1" lang="en" sz="3100">
                <a:latin typeface="Roboto"/>
                <a:ea typeface="Roboto"/>
                <a:cs typeface="Roboto"/>
                <a:sym typeface="Roboto"/>
              </a:rPr>
              <a:t>Discovery</a:t>
            </a:r>
            <a:endParaRPr i="1"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137925" y="4280975"/>
            <a:ext cx="893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Purple Hat</a:t>
            </a: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 by: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Mcards (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elvyn,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elix,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hris,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tul,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amesh,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onna, and </a:t>
            </a:r>
            <a:r>
              <a:rPr lang="en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amantha)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88" y="421975"/>
            <a:ext cx="1876024" cy="1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340" y="4248525"/>
            <a:ext cx="1110951" cy="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web traffic</a:t>
            </a:r>
            <a:endParaRPr/>
          </a:p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3" type="body"/>
          </p:nvPr>
        </p:nvSpPr>
        <p:spPr>
          <a:xfrm>
            <a:off x="-12300" y="1294450"/>
            <a:ext cx="3593700" cy="362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Internet traffic to websites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Protocol: </a:t>
            </a:r>
            <a:r>
              <a:rPr lang="en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User was surfing the web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Site were they browsing? </a:t>
            </a:r>
            <a:endParaRPr/>
          </a:p>
          <a:p>
            <a:pPr indent="-177800" lvl="2" marL="5207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0000FF"/>
                </a:solidFill>
              </a:rPr>
              <a:t>Instagram, Blogging Tips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Interesting files: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Blogging-Tips-1.png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small-logo.png</a:t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194" name="Google Shape;194;p27"/>
          <p:cNvGrpSpPr/>
          <p:nvPr/>
        </p:nvGrpSpPr>
        <p:grpSpPr>
          <a:xfrm>
            <a:off x="3005225" y="824100"/>
            <a:ext cx="5927974" cy="1933875"/>
            <a:chOff x="3032775" y="1604800"/>
            <a:chExt cx="5927974" cy="1933875"/>
          </a:xfrm>
        </p:grpSpPr>
        <p:pic>
          <p:nvPicPr>
            <p:cNvPr id="195" name="Google Shape;195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2775" y="1604800"/>
              <a:ext cx="5927974" cy="1933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27"/>
            <p:cNvSpPr/>
            <p:nvPr/>
          </p:nvSpPr>
          <p:spPr>
            <a:xfrm>
              <a:off x="3032775" y="2348650"/>
              <a:ext cx="5892900" cy="265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7"/>
          <p:cNvGrpSpPr/>
          <p:nvPr/>
        </p:nvGrpSpPr>
        <p:grpSpPr>
          <a:xfrm>
            <a:off x="4571998" y="1870472"/>
            <a:ext cx="2730724" cy="3046189"/>
            <a:chOff x="4375590" y="1805099"/>
            <a:chExt cx="2927135" cy="3152099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5590" y="1805099"/>
              <a:ext cx="2927135" cy="3152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30325" y="2276204"/>
              <a:ext cx="1092475" cy="623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web traffic</a:t>
            </a:r>
            <a:endParaRPr/>
          </a:p>
        </p:txBody>
      </p:sp>
      <p:sp>
        <p:nvSpPr>
          <p:cNvPr id="206" name="Google Shape;206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idx="3" type="body"/>
          </p:nvPr>
        </p:nvSpPr>
        <p:spPr>
          <a:xfrm>
            <a:off x="-12300" y="1294450"/>
            <a:ext cx="4218900" cy="3622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traffic? 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Internet traffic to websites</a:t>
            </a:r>
            <a:endParaRPr>
              <a:solidFill>
                <a:srgbClr val="0000FF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Protocol: </a:t>
            </a:r>
            <a:r>
              <a:rPr lang="en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User was surfing the web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Which site were they browsing? </a:t>
            </a:r>
            <a:r>
              <a:rPr lang="en">
                <a:solidFill>
                  <a:srgbClr val="0000FF"/>
                </a:solidFill>
              </a:rPr>
              <a:t>Mailmuch.co</a:t>
            </a:r>
            <a:endParaRPr>
              <a:solidFill>
                <a:srgbClr val="0000FF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Interesting files/sites:</a:t>
            </a:r>
            <a:endParaRPr/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○"/>
            </a:pPr>
            <a:r>
              <a:rPr lang="en">
                <a:solidFill>
                  <a:srgbClr val="0000FF"/>
                </a:solidFill>
              </a:rPr>
              <a:t>a.mailmuch.co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59" y="1040784"/>
            <a:ext cx="5077924" cy="123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925" y="2844999"/>
            <a:ext cx="5546900" cy="17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>
            <a:off x="3489475" y="1646650"/>
            <a:ext cx="5077800" cy="16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4271100" y="2845000"/>
            <a:ext cx="2470800" cy="16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301" y="2571218"/>
            <a:ext cx="2105700" cy="227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5" y="294888"/>
            <a:ext cx="8495950" cy="45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Malware download</a:t>
            </a:r>
            <a:endParaRPr/>
          </a:p>
        </p:txBody>
      </p:sp>
      <p:sp>
        <p:nvSpPr>
          <p:cNvPr id="228" name="Google Shape;22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29" name="Google Shape;229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3" type="body"/>
          </p:nvPr>
        </p:nvSpPr>
        <p:spPr>
          <a:xfrm>
            <a:off x="102075" y="1114250"/>
            <a:ext cx="4040400" cy="2264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457200" spcFirstLastPara="1" rIns="457200" wrap="square" tIns="0">
            <a:normAutofit fontScale="25000" lnSpcReduction="20000"/>
          </a:bodyPr>
          <a:lstStyle/>
          <a:p>
            <a:pPr indent="-1795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Protocol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HTTP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Network traffic analysis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User downloaded a malware to the 10.6.12.203 machine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Malware type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Trojan</a:t>
            </a:r>
            <a:endParaRPr sz="5707">
              <a:solidFill>
                <a:srgbClr val="0000FF"/>
              </a:solidFill>
            </a:endParaRPr>
          </a:p>
          <a:p>
            <a:pPr indent="-179509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707">
                <a:solidFill>
                  <a:schemeClr val="dk1"/>
                </a:solidFill>
              </a:rPr>
              <a:t>Interesting file</a:t>
            </a:r>
            <a:endParaRPr sz="5707">
              <a:solidFill>
                <a:schemeClr val="dk1"/>
              </a:solidFill>
            </a:endParaRPr>
          </a:p>
          <a:p>
            <a:pPr indent="-179509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ct val="100000"/>
              <a:buChar char="○"/>
            </a:pPr>
            <a:r>
              <a:rPr lang="en" sz="5707">
                <a:solidFill>
                  <a:srgbClr val="0000FF"/>
                </a:solidFill>
              </a:rPr>
              <a:t>June11.dll</a:t>
            </a:r>
            <a:endParaRPr sz="5707">
              <a:solidFill>
                <a:srgbClr val="0000FF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32" name="Google Shape;232;p30"/>
          <p:cNvGrpSpPr/>
          <p:nvPr/>
        </p:nvGrpSpPr>
        <p:grpSpPr>
          <a:xfrm>
            <a:off x="3647175" y="909625"/>
            <a:ext cx="5088551" cy="3104725"/>
            <a:chOff x="3647175" y="909625"/>
            <a:chExt cx="5088551" cy="3104725"/>
          </a:xfrm>
        </p:grpSpPr>
        <p:pic>
          <p:nvPicPr>
            <p:cNvPr id="233" name="Google Shape;23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47175" y="909625"/>
              <a:ext cx="5088551" cy="3104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0"/>
            <p:cNvSpPr/>
            <p:nvPr/>
          </p:nvSpPr>
          <p:spPr>
            <a:xfrm>
              <a:off x="4387650" y="2405675"/>
              <a:ext cx="1627800" cy="64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0"/>
          <p:cNvGrpSpPr/>
          <p:nvPr/>
        </p:nvGrpSpPr>
        <p:grpSpPr>
          <a:xfrm>
            <a:off x="1307325" y="3483163"/>
            <a:ext cx="5156824" cy="1329275"/>
            <a:chOff x="3778025" y="1040775"/>
            <a:chExt cx="5156824" cy="1329275"/>
          </a:xfrm>
        </p:grpSpPr>
        <p:pic>
          <p:nvPicPr>
            <p:cNvPr id="236" name="Google Shape;236;p30"/>
            <p:cNvPicPr preferRelativeResize="0"/>
            <p:nvPr/>
          </p:nvPicPr>
          <p:blipFill rotWithShape="1">
            <a:blip r:embed="rId4">
              <a:alphaModFix/>
            </a:blip>
            <a:srcRect b="26595" l="1082" r="22686" t="34853"/>
            <a:stretch/>
          </p:blipFill>
          <p:spPr>
            <a:xfrm>
              <a:off x="3778025" y="1040775"/>
              <a:ext cx="5156824" cy="127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30"/>
            <p:cNvSpPr/>
            <p:nvPr/>
          </p:nvSpPr>
          <p:spPr>
            <a:xfrm>
              <a:off x="3848775" y="2051750"/>
              <a:ext cx="2922000" cy="318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700" y="3276975"/>
            <a:ext cx="1612775" cy="14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5300" y="3219550"/>
            <a:ext cx="1565925" cy="1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Illegal download</a:t>
            </a:r>
            <a:endParaRPr/>
          </a:p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idx="3" type="body"/>
          </p:nvPr>
        </p:nvSpPr>
        <p:spPr>
          <a:xfrm>
            <a:off x="0" y="1109750"/>
            <a:ext cx="8732100" cy="1952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891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Protocol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HTTP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Traffic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User was browsing www.publicdomaintorrents.com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Malware/interesting file type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Torrent</a:t>
            </a:r>
            <a:endParaRPr sz="1260">
              <a:solidFill>
                <a:srgbClr val="0000FF"/>
              </a:solidFill>
            </a:endParaRPr>
          </a:p>
          <a:p>
            <a:pPr indent="-168910" lvl="0" marL="1778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Char char="●"/>
            </a:pPr>
            <a:r>
              <a:rPr lang="en" sz="1260">
                <a:solidFill>
                  <a:schemeClr val="dk1"/>
                </a:solidFill>
              </a:rPr>
              <a:t>Interesting files</a:t>
            </a:r>
            <a:endParaRPr sz="1260">
              <a:solidFill>
                <a:schemeClr val="dk1"/>
              </a:solidFill>
            </a:endParaRPr>
          </a:p>
          <a:p>
            <a:pPr indent="-168910" lvl="1" marL="34290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rgbClr val="0000FF"/>
              </a:buClr>
              <a:buSzPts val="1260"/>
              <a:buChar char="○"/>
            </a:pPr>
            <a:r>
              <a:rPr lang="en" sz="1260">
                <a:solidFill>
                  <a:srgbClr val="0000FF"/>
                </a:solidFill>
              </a:rPr>
              <a:t>Betty_Boop_Rhythm_on_the_Reservation.avi.torrent</a:t>
            </a:r>
            <a:endParaRPr sz="1260">
              <a:solidFill>
                <a:srgbClr val="0000FF"/>
              </a:solidFill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48365"/>
          <a:stretch/>
        </p:blipFill>
        <p:spPr>
          <a:xfrm>
            <a:off x="1252244" y="3258460"/>
            <a:ext cx="6076032" cy="16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/>
          <p:nvPr/>
        </p:nvSpPr>
        <p:spPr>
          <a:xfrm>
            <a:off x="1432875" y="4510688"/>
            <a:ext cx="5602800" cy="318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525" y="1044376"/>
            <a:ext cx="4098150" cy="1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0" y="-22175"/>
            <a:ext cx="9077500" cy="5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588" y="825250"/>
            <a:ext cx="1876024" cy="1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90" y="4015050"/>
            <a:ext cx="1110951" cy="6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1719225" y="4328275"/>
            <a:ext cx="487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Copyright © 2021 All Rights Reserved</a:t>
            </a: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document contains the following resources: </a:t>
            </a:r>
            <a:endParaRPr/>
          </a:p>
        </p:txBody>
      </p:sp>
      <p:sp>
        <p:nvSpPr>
          <p:cNvPr id="116" name="Google Shape;116;p1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17" name="Google Shape;117;p1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18" name="Google Shape;118;p1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Normal Activity</a:t>
            </a:r>
            <a:endParaRPr/>
          </a:p>
        </p:txBody>
      </p:sp>
      <p:sp>
        <p:nvSpPr>
          <p:cNvPr id="119" name="Google Shape;119;p1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Malicious Activity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975" y="2658975"/>
            <a:ext cx="6477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5" y="259350"/>
            <a:ext cx="8649651" cy="4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274359" y="29766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115375" y="910475"/>
            <a:ext cx="64743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38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Address Range: 192.168.1.0/24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Gateway: 192.168.1.1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538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6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192.168.1.90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Kali 5.4.0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Kali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192.168.1.110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GNU/Linux 8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Target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192.168.1.115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Debian GNU/Linux 8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Target 2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192.168.1.105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Ubuntu 18.04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Capstone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IPv4: 192.168.1.100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OS: Ubuntu 18.04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Hostname: ELK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35" name="Google Shape;13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832" y="3366625"/>
            <a:ext cx="387008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75" y="888350"/>
            <a:ext cx="6474300" cy="393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Vulnerabilities: Target 1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2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Our assessment uncovered the following critical vulnerabilities in </a:t>
            </a:r>
            <a:r>
              <a:rPr b="1" lang="en" sz="1700"/>
              <a:t>Target 1</a:t>
            </a:r>
            <a:r>
              <a:rPr lang="en" sz="1700"/>
              <a:t>.</a:t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45" name="Google Shape;145;p22"/>
          <p:cNvGraphicFramePr/>
          <p:nvPr/>
        </p:nvGraphicFramePr>
        <p:xfrm>
          <a:off x="357246" y="130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{9BC23266-35B5-4D64-AE23-1232881F4825}</a:tableStyleId>
              </a:tblPr>
              <a:tblGrid>
                <a:gridCol w="2750175"/>
                <a:gridCol w="2750175"/>
                <a:gridCol w="2750175"/>
              </a:tblGrid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Credential in plain text within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Unencrypted passwords within accessible database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user can easily obtain username &amp; password with database creds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netbios-ssn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139/tcp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Samba smbd 3 (network file sharing protocol).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 password hashes &amp; weak password requirements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 was accessible and unprotected. Additionally, a user password was the same as the user name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password hash allows bad actor to “crack” password using available tools.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allows bad actors to easily guess password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 port 22 is open for SSH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 user is able to ssh into the server with known credentials.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14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Old version of Wordpress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version 3.7.8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 have been patched in later versions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50" y="268975"/>
            <a:ext cx="8595300" cy="47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 flipH="1">
            <a:off x="3015225" y="1883500"/>
            <a:ext cx="3003300" cy="1496400"/>
          </a:xfrm>
          <a:prstGeom prst="rect">
            <a:avLst/>
          </a:prstGeom>
          <a:solidFill>
            <a:srgbClr val="6D9EEB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Traffic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/>
          <p:nvPr>
            <p:ph idx="3" type="body"/>
          </p:nvPr>
        </p:nvSpPr>
        <p:spPr>
          <a:xfrm>
            <a:off x="263834" y="860775"/>
            <a:ext cx="8605800" cy="369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00"/>
              <a:t>Our analysis identified the following characteristics of the traffic on the network: </a:t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441476" y="13359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{9BC23266-35B5-4D64-AE23-1232881F4825}</a:tableStyleId>
              </a:tblPr>
              <a:tblGrid>
                <a:gridCol w="2750175"/>
                <a:gridCol w="2750175"/>
                <a:gridCol w="2750175"/>
              </a:tblGrid>
              <a:tr h="32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61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185.243.115.84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172.16.4.205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39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808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36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10.0.0.0/8, 192.168.1.0/24,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172.16.0.0/16 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  <a:tr h="7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8BE6">
                        <a:alpha val="1453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1" name="Google Shape;161;p24"/>
          <p:cNvSpPr txBox="1"/>
          <p:nvPr/>
        </p:nvSpPr>
        <p:spPr>
          <a:xfrm>
            <a:off x="5465125" y="4142950"/>
            <a:ext cx="15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118175" y="2170300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Kerberos (KRB5)        NetBios-NS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Domain</a:t>
            </a:r>
            <a:endParaRPr sz="1600"/>
          </a:p>
        </p:txBody>
      </p:sp>
      <p:sp>
        <p:nvSpPr>
          <p:cNvPr id="163" name="Google Shape;163;p24"/>
          <p:cNvSpPr txBox="1"/>
          <p:nvPr/>
        </p:nvSpPr>
        <p:spPr>
          <a:xfrm>
            <a:off x="4244150" y="2170300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HTTP/S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TCP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LDAP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Analysis</a:t>
            </a:r>
            <a:endParaRPr/>
          </a:p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Purpose of Traffic on the Network</a:t>
            </a:r>
            <a:endParaRPr b="1"/>
          </a:p>
        </p:txBody>
      </p:sp>
      <p:sp>
        <p:nvSpPr>
          <p:cNvPr id="171" name="Google Shape;17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3" type="body"/>
          </p:nvPr>
        </p:nvSpPr>
        <p:spPr>
          <a:xfrm>
            <a:off x="175" y="1284250"/>
            <a:ext cx="48828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br>
              <a:rPr lang="en" sz="1285"/>
            </a:br>
            <a:r>
              <a:rPr lang="en" sz="1285"/>
              <a:t>“</a:t>
            </a:r>
            <a:r>
              <a:rPr b="1" lang="en" sz="1285"/>
              <a:t>Normal</a:t>
            </a:r>
            <a:r>
              <a:rPr lang="en" sz="1285"/>
              <a:t>”</a:t>
            </a:r>
            <a:r>
              <a:rPr b="1" lang="en" sz="1285"/>
              <a:t> Activity</a:t>
            </a:r>
            <a:endParaRPr sz="1285"/>
          </a:p>
          <a:p>
            <a:pPr indent="-170497" lvl="0" marL="3429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Browsing the internet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Short lived internet traffic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Network file sharing via intranet</a:t>
            </a:r>
            <a:r>
              <a:rPr lang="en" sz="1285"/>
              <a:t> </a:t>
            </a:r>
            <a:endParaRPr sz="1285"/>
          </a:p>
          <a:p>
            <a:pPr indent="0" lvl="0" marL="1778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85"/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b="1" lang="en" sz="1285"/>
              <a:t>Suspicious Activity</a:t>
            </a:r>
            <a:endParaRPr sz="1285"/>
          </a:p>
          <a:p>
            <a:pPr indent="-170497" lvl="0" marL="34290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Browsing the internet for malware or suspicious sites such as how to hack and torrent downloads  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Excessive HTTP error</a:t>
            </a:r>
            <a:endParaRPr sz="1285">
              <a:solidFill>
                <a:srgbClr val="0000FF"/>
              </a:solidFill>
            </a:endParaRPr>
          </a:p>
          <a:p>
            <a:pPr indent="-170497" lvl="0" marL="3429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5"/>
              <a:buChar char="●"/>
            </a:pPr>
            <a:r>
              <a:rPr lang="en" sz="1285">
                <a:solidFill>
                  <a:srgbClr val="0000FF"/>
                </a:solidFill>
              </a:rPr>
              <a:t>HTTP request size</a:t>
            </a:r>
            <a:endParaRPr sz="1285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325" y="1731300"/>
            <a:ext cx="4174851" cy="21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69900" y="1145113"/>
            <a:ext cx="7891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28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Users were observed engaging in the following kinds of activity: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274334" y="2006013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406513"/>
            <a:ext cx="2200779" cy="204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7475" y="2747337"/>
            <a:ext cx="2872150" cy="204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